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74" r:id="rId5"/>
  </p:sldMasterIdLst>
  <p:notesMasterIdLst>
    <p:notesMasterId r:id="rId22"/>
  </p:notesMasterIdLst>
  <p:handoutMasterIdLst>
    <p:handoutMasterId r:id="rId23"/>
  </p:handoutMasterIdLst>
  <p:sldIdLst>
    <p:sldId id="271" r:id="rId6"/>
    <p:sldId id="290" r:id="rId7"/>
    <p:sldId id="358" r:id="rId8"/>
    <p:sldId id="362" r:id="rId9"/>
    <p:sldId id="361" r:id="rId10"/>
    <p:sldId id="359" r:id="rId11"/>
    <p:sldId id="363" r:id="rId12"/>
    <p:sldId id="364" r:id="rId13"/>
    <p:sldId id="369" r:id="rId14"/>
    <p:sldId id="365" r:id="rId15"/>
    <p:sldId id="366" r:id="rId16"/>
    <p:sldId id="367" r:id="rId17"/>
    <p:sldId id="371" r:id="rId18"/>
    <p:sldId id="372" r:id="rId19"/>
    <p:sldId id="360" r:id="rId20"/>
    <p:sldId id="370" r:id="rId21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3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l Tutein Nolthenius" initials="KTN" lastIdx="1" clrIdx="0">
    <p:extLst>
      <p:ext uri="{19B8F6BF-5375-455C-9EA6-DF929625EA0E}">
        <p15:presenceInfo xmlns:p15="http://schemas.microsoft.com/office/powerpoint/2012/main" userId="S-1-5-21-274204956-2920881092-4289655009-7122" providerId="AD"/>
      </p:ext>
    </p:extLst>
  </p:cmAuthor>
  <p:cmAuthor id="2" name="Joost Maas" initials="JM" lastIdx="1" clrIdx="1">
    <p:extLst>
      <p:ext uri="{19B8F6BF-5375-455C-9EA6-DF929625EA0E}">
        <p15:presenceInfo xmlns:p15="http://schemas.microsoft.com/office/powerpoint/2012/main" userId="S::J.Maas@habion.nl::e09f065a-3a5c-44e2-8119-6de72949c0e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8E5D6"/>
    <a:srgbClr val="EFEEE9"/>
    <a:srgbClr val="1D173A"/>
    <a:srgbClr val="2480AA"/>
    <a:srgbClr val="F19AB8"/>
    <a:srgbClr val="DA2178"/>
    <a:srgbClr val="81165E"/>
    <a:srgbClr val="AACE26"/>
    <a:srgbClr val="57B87A"/>
    <a:srgbClr val="0F99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Stijl, donker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ijl, donker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ijl, donker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ijl, donker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4703" autoAdjust="0"/>
  </p:normalViewPr>
  <p:slideViewPr>
    <p:cSldViewPr showGuides="1">
      <p:cViewPr varScale="1">
        <p:scale>
          <a:sx n="98" d="100"/>
          <a:sy n="98" d="100"/>
        </p:scale>
        <p:origin x="786" y="78"/>
      </p:cViewPr>
      <p:guideLst>
        <p:guide orient="horz" pos="3838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46" d="100"/>
          <a:sy n="146" d="100"/>
        </p:scale>
        <p:origin x="-4240" y="-12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AAECA-06E1-D24F-A407-8D9482A72E91}" type="datetimeFigureOut">
              <a:rPr lang="nl-NL" smtClean="0"/>
              <a:t>30-1-2019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0718C-DC31-4F4D-8F13-B8B9896053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75967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A7A4D5-0E17-40AC-AFA3-08CFB8621FF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404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180" y="1844824"/>
            <a:ext cx="8065268" cy="6480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>
                <a:solidFill>
                  <a:srgbClr val="221A38"/>
                </a:solidFill>
              </a:defRPr>
            </a:lvl1pPr>
          </a:lstStyle>
          <a:p>
            <a:pPr lv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180" y="2492896"/>
            <a:ext cx="8065268" cy="79208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Font typeface="Times" pitchFamily="1" charset="0"/>
              <a:buNone/>
              <a:defRPr sz="2000" i="0">
                <a:solidFill>
                  <a:srgbClr val="221A38"/>
                </a:solidFill>
              </a:defRPr>
            </a:lvl1pPr>
          </a:lstStyle>
          <a:p>
            <a:pPr lvl="0"/>
            <a:r>
              <a:rPr lang="nl-NL" noProof="0"/>
              <a:t>Klikken om de ondertitelstijl van het model te bewerken</a:t>
            </a:r>
            <a:endParaRPr lang="nl-NL" noProof="0" dirty="0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0" y="7620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41275" y="641350"/>
            <a:ext cx="2524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0" y="3330000"/>
            <a:ext cx="9144000" cy="3528000"/>
          </a:xfrm>
          <a:prstGeom prst="rect">
            <a:avLst/>
          </a:prstGeom>
          <a:solidFill>
            <a:srgbClr val="DFDBD7"/>
          </a:solidFill>
        </p:spPr>
        <p:txBody>
          <a:bodyPr/>
          <a:lstStyle>
            <a:lvl1pPr algn="l">
              <a:defRPr>
                <a:solidFill>
                  <a:srgbClr val="1A1329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 descr="habion-beeldmerk-ta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-1"/>
            <a:ext cx="1065600" cy="1296000"/>
          </a:xfrm>
          <a:prstGeom prst="rect">
            <a:avLst/>
          </a:prstGeom>
        </p:spPr>
      </p:pic>
      <p:sp>
        <p:nvSpPr>
          <p:cNvPr id="15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3491880" y="168895"/>
            <a:ext cx="5113337" cy="307777"/>
          </a:xfrm>
          <a:prstGeom prst="rect">
            <a:avLst/>
          </a:prstGeom>
        </p:spPr>
        <p:txBody>
          <a:bodyPr vert="horz">
            <a:spAutoFit/>
          </a:bodyPr>
          <a:lstStyle>
            <a:lvl1pPr algn="r">
              <a:buFontTx/>
              <a:buNone/>
              <a:defRPr sz="1400"/>
            </a:lvl1pPr>
          </a:lstStyle>
          <a:p>
            <a:pPr lvl="0"/>
            <a:r>
              <a:rPr lang="nl-NL" dirty="0"/>
              <a:t>Presentatienaam, datum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8000" y="274638"/>
            <a:ext cx="8064896" cy="778098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452400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66545EDC-070E-6C47-A916-C625DCAA49C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558000" y="1124744"/>
            <a:ext cx="8046447" cy="4968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22183D"/>
                </a:solidFill>
              </a:defRPr>
            </a:lvl1pPr>
            <a:lvl2pPr>
              <a:defRPr>
                <a:solidFill>
                  <a:srgbClr val="22183D"/>
                </a:solidFill>
              </a:defRPr>
            </a:lvl2pPr>
            <a:lvl3pPr>
              <a:defRPr>
                <a:solidFill>
                  <a:srgbClr val="22183D"/>
                </a:solidFill>
              </a:defRPr>
            </a:lvl3pPr>
            <a:lvl4pPr>
              <a:defRPr>
                <a:solidFill>
                  <a:srgbClr val="22183D"/>
                </a:solidFill>
              </a:defRPr>
            </a:lvl4pPr>
            <a:lvl5pPr>
              <a:defRPr>
                <a:solidFill>
                  <a:srgbClr val="22183D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51743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58000" y="1124745"/>
            <a:ext cx="3941992" cy="4968552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22183D"/>
                </a:solidFill>
              </a:defRPr>
            </a:lvl1pPr>
            <a:lvl2pPr>
              <a:defRPr sz="2400">
                <a:solidFill>
                  <a:srgbClr val="22183D"/>
                </a:solidFill>
              </a:defRPr>
            </a:lvl2pPr>
            <a:lvl3pPr>
              <a:defRPr sz="2000">
                <a:solidFill>
                  <a:srgbClr val="22183D"/>
                </a:solidFill>
              </a:defRPr>
            </a:lvl3pPr>
            <a:lvl4pPr>
              <a:defRPr sz="1800">
                <a:solidFill>
                  <a:srgbClr val="22183D"/>
                </a:solidFill>
              </a:defRPr>
            </a:lvl4pPr>
            <a:lvl5pPr>
              <a:defRPr sz="1800">
                <a:solidFill>
                  <a:srgbClr val="22183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4008" y="1124745"/>
            <a:ext cx="3960440" cy="4968552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2E234E"/>
                </a:solidFill>
              </a:defRPr>
            </a:lvl1pPr>
            <a:lvl2pPr>
              <a:defRPr sz="2400">
                <a:solidFill>
                  <a:srgbClr val="2E234E"/>
                </a:solidFill>
              </a:defRPr>
            </a:lvl2pPr>
            <a:lvl3pPr>
              <a:defRPr sz="2000">
                <a:solidFill>
                  <a:srgbClr val="2E234E"/>
                </a:solidFill>
              </a:defRPr>
            </a:lvl3pPr>
            <a:lvl4pPr>
              <a:defRPr sz="1800">
                <a:solidFill>
                  <a:srgbClr val="2E234E"/>
                </a:solidFill>
              </a:defRPr>
            </a:lvl4pPr>
            <a:lvl5pPr>
              <a:defRPr sz="1800">
                <a:solidFill>
                  <a:srgbClr val="2E234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452400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43C639C0-EDDE-8F46-9616-DA4C65AA5E4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58000" y="274638"/>
            <a:ext cx="8064896" cy="778098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797819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58000" y="1124744"/>
            <a:ext cx="3941992" cy="63976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000" b="1">
                <a:solidFill>
                  <a:srgbClr val="2218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4009" y="1124744"/>
            <a:ext cx="3960440" cy="63976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000" b="1">
                <a:solidFill>
                  <a:srgbClr val="2218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452400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43C639C0-EDDE-8F46-9616-DA4C65AA5E40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558000" y="1844825"/>
            <a:ext cx="3941992" cy="4248472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22183D"/>
                </a:solidFill>
              </a:defRPr>
            </a:lvl1pPr>
            <a:lvl2pPr>
              <a:defRPr sz="2400">
                <a:solidFill>
                  <a:srgbClr val="22183D"/>
                </a:solidFill>
              </a:defRPr>
            </a:lvl2pPr>
            <a:lvl3pPr>
              <a:defRPr sz="2000">
                <a:solidFill>
                  <a:srgbClr val="22183D"/>
                </a:solidFill>
              </a:defRPr>
            </a:lvl3pPr>
            <a:lvl4pPr>
              <a:defRPr sz="1800">
                <a:solidFill>
                  <a:srgbClr val="22183D"/>
                </a:solidFill>
              </a:defRPr>
            </a:lvl4pPr>
            <a:lvl5pPr>
              <a:defRPr sz="1800">
                <a:solidFill>
                  <a:srgbClr val="22183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4008" y="1844825"/>
            <a:ext cx="3960440" cy="4248472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2E234E"/>
                </a:solidFill>
              </a:defRPr>
            </a:lvl1pPr>
            <a:lvl2pPr>
              <a:defRPr sz="2400">
                <a:solidFill>
                  <a:srgbClr val="2E234E"/>
                </a:solidFill>
              </a:defRPr>
            </a:lvl2pPr>
            <a:lvl3pPr>
              <a:defRPr sz="2000">
                <a:solidFill>
                  <a:srgbClr val="2E234E"/>
                </a:solidFill>
              </a:defRPr>
            </a:lvl3pPr>
            <a:lvl4pPr>
              <a:defRPr sz="1800">
                <a:solidFill>
                  <a:srgbClr val="2E234E"/>
                </a:solidFill>
              </a:defRPr>
            </a:lvl4pPr>
            <a:lvl5pPr>
              <a:defRPr sz="1800">
                <a:solidFill>
                  <a:srgbClr val="2E234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558000" y="274638"/>
            <a:ext cx="8064896" cy="778098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41955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8000" y="404664"/>
            <a:ext cx="2853953" cy="72008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58000" y="1196752"/>
            <a:ext cx="2853953" cy="4929411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1400">
                <a:solidFill>
                  <a:srgbClr val="22183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452400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43C639C0-EDDE-8F46-9616-DA4C65AA5E4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3635896" y="404664"/>
            <a:ext cx="4968552" cy="5688633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2E234E"/>
                </a:solidFill>
              </a:defRPr>
            </a:lvl1pPr>
            <a:lvl2pPr>
              <a:defRPr sz="2400">
                <a:solidFill>
                  <a:srgbClr val="2E234E"/>
                </a:solidFill>
              </a:defRPr>
            </a:lvl2pPr>
            <a:lvl3pPr>
              <a:defRPr sz="2000">
                <a:solidFill>
                  <a:srgbClr val="2E234E"/>
                </a:solidFill>
              </a:defRPr>
            </a:lvl3pPr>
            <a:lvl4pPr>
              <a:defRPr sz="1800">
                <a:solidFill>
                  <a:srgbClr val="2E234E"/>
                </a:solidFill>
              </a:defRPr>
            </a:lvl4pPr>
            <a:lvl5pPr>
              <a:defRPr sz="1800">
                <a:solidFill>
                  <a:srgbClr val="2E234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54254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452400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43C639C0-EDDE-8F46-9616-DA4C65AA5E40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3"/>
          </p:nvPr>
        </p:nvSpPr>
        <p:spPr>
          <a:xfrm>
            <a:off x="558000" y="404664"/>
            <a:ext cx="8046447" cy="489654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22183D"/>
                </a:solidFill>
              </a:defRPr>
            </a:lvl1pPr>
            <a:lvl2pPr>
              <a:defRPr>
                <a:solidFill>
                  <a:srgbClr val="22183D"/>
                </a:solidFill>
              </a:defRPr>
            </a:lvl2pPr>
            <a:lvl3pPr>
              <a:defRPr>
                <a:solidFill>
                  <a:srgbClr val="22183D"/>
                </a:solidFill>
              </a:defRPr>
            </a:lvl3pPr>
            <a:lvl4pPr>
              <a:defRPr>
                <a:solidFill>
                  <a:srgbClr val="22183D"/>
                </a:solidFill>
              </a:defRPr>
            </a:lvl4pPr>
            <a:lvl5pPr>
              <a:defRPr>
                <a:solidFill>
                  <a:srgbClr val="22183D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>
          <a:xfrm>
            <a:off x="539552" y="5445224"/>
            <a:ext cx="8064698" cy="6476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92812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8000" y="274638"/>
            <a:ext cx="7470384" cy="562074"/>
          </a:xfrm>
        </p:spPr>
        <p:txBody>
          <a:bodyPr/>
          <a:lstStyle>
            <a:lvl1pPr>
              <a:defRPr sz="28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452400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66545EDC-070E-6C47-A916-C625DCAA49C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ekstvak 10"/>
          <p:cNvSpPr txBox="1"/>
          <p:nvPr userDrawn="1"/>
        </p:nvSpPr>
        <p:spPr>
          <a:xfrm>
            <a:off x="558000" y="836712"/>
            <a:ext cx="8027999" cy="216000"/>
          </a:xfrm>
          <a:prstGeom prst="rect">
            <a:avLst/>
          </a:prstGeom>
          <a:solidFill>
            <a:srgbClr val="71C5F1"/>
          </a:solidFill>
        </p:spPr>
        <p:txBody>
          <a:bodyPr wrap="square" tIns="36000" bIns="36000" rtlCol="0">
            <a:spAutoFit/>
          </a:bodyPr>
          <a:lstStyle/>
          <a:p>
            <a:r>
              <a:rPr lang="nl-NL" sz="900" b="1" baseline="0" dirty="0"/>
              <a:t>Projectgegevens</a:t>
            </a:r>
          </a:p>
        </p:txBody>
      </p:sp>
      <p:sp>
        <p:nvSpPr>
          <p:cNvPr id="13" name="Rechthoek 12"/>
          <p:cNvSpPr/>
          <p:nvPr userDrawn="1"/>
        </p:nvSpPr>
        <p:spPr>
          <a:xfrm>
            <a:off x="558000" y="3068960"/>
            <a:ext cx="8027999" cy="3096344"/>
          </a:xfrm>
          <a:prstGeom prst="rect">
            <a:avLst/>
          </a:prstGeom>
          <a:solidFill>
            <a:srgbClr val="EFEE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 </a:t>
            </a:r>
          </a:p>
        </p:txBody>
      </p:sp>
      <p:sp>
        <p:nvSpPr>
          <p:cNvPr id="14" name="Rechthoek 13"/>
          <p:cNvSpPr/>
          <p:nvPr userDrawn="1"/>
        </p:nvSpPr>
        <p:spPr>
          <a:xfrm>
            <a:off x="558000" y="1052736"/>
            <a:ext cx="8027999" cy="648072"/>
          </a:xfrm>
          <a:prstGeom prst="rect">
            <a:avLst/>
          </a:prstGeom>
          <a:solidFill>
            <a:srgbClr val="EFEE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afbeelding 17"/>
          <p:cNvSpPr>
            <a:spLocks noGrp="1"/>
          </p:cNvSpPr>
          <p:nvPr>
            <p:ph type="pic" sz="quarter" idx="11"/>
          </p:nvPr>
        </p:nvSpPr>
        <p:spPr>
          <a:xfrm>
            <a:off x="558000" y="1772816"/>
            <a:ext cx="1944000" cy="1188000"/>
          </a:xfrm>
          <a:prstGeom prst="rect">
            <a:avLst/>
          </a:prstGeom>
          <a:solidFill>
            <a:srgbClr val="EFEEE9"/>
          </a:solidFill>
          <a:ln>
            <a:noFill/>
          </a:ln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endParaRPr lang="nl-NL" dirty="0"/>
          </a:p>
        </p:txBody>
      </p:sp>
      <p:sp>
        <p:nvSpPr>
          <p:cNvPr id="19" name="Tijdelijke aanduiding voor afbeelding 17"/>
          <p:cNvSpPr>
            <a:spLocks noGrp="1"/>
          </p:cNvSpPr>
          <p:nvPr>
            <p:ph type="pic" sz="quarter" idx="12"/>
          </p:nvPr>
        </p:nvSpPr>
        <p:spPr>
          <a:xfrm>
            <a:off x="2555776" y="1772816"/>
            <a:ext cx="1980000" cy="1188000"/>
          </a:xfrm>
          <a:prstGeom prst="rect">
            <a:avLst/>
          </a:prstGeom>
          <a:solidFill>
            <a:srgbClr val="EFEEE9"/>
          </a:solidFill>
          <a:ln>
            <a:noFill/>
          </a:ln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endParaRPr lang="nl-NL" dirty="0"/>
          </a:p>
        </p:txBody>
      </p:sp>
      <p:sp>
        <p:nvSpPr>
          <p:cNvPr id="20" name="Tijdelijke aanduiding voor afbeelding 17"/>
          <p:cNvSpPr>
            <a:spLocks noGrp="1"/>
          </p:cNvSpPr>
          <p:nvPr>
            <p:ph type="pic" sz="quarter" idx="13"/>
          </p:nvPr>
        </p:nvSpPr>
        <p:spPr>
          <a:xfrm>
            <a:off x="4589775" y="1772816"/>
            <a:ext cx="1944000" cy="1188000"/>
          </a:xfrm>
          <a:prstGeom prst="rect">
            <a:avLst/>
          </a:prstGeom>
          <a:solidFill>
            <a:srgbClr val="EFEEE9"/>
          </a:solidFill>
          <a:ln>
            <a:noFill/>
          </a:ln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endParaRPr lang="nl-NL" dirty="0"/>
          </a:p>
        </p:txBody>
      </p:sp>
      <p:sp>
        <p:nvSpPr>
          <p:cNvPr id="21" name="Tijdelijke aanduiding voor afbeelding 17"/>
          <p:cNvSpPr>
            <a:spLocks noGrp="1"/>
          </p:cNvSpPr>
          <p:nvPr>
            <p:ph type="pic" sz="quarter" idx="14"/>
          </p:nvPr>
        </p:nvSpPr>
        <p:spPr>
          <a:xfrm>
            <a:off x="6588224" y="1772816"/>
            <a:ext cx="1980000" cy="1188000"/>
          </a:xfrm>
          <a:prstGeom prst="rect">
            <a:avLst/>
          </a:prstGeom>
          <a:solidFill>
            <a:srgbClr val="EFEEE9"/>
          </a:solidFill>
          <a:ln>
            <a:noFill/>
          </a:ln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endParaRPr lang="nl-NL" dirty="0"/>
          </a:p>
        </p:txBody>
      </p:sp>
      <p:grpSp>
        <p:nvGrpSpPr>
          <p:cNvPr id="25" name="Groeperen 24"/>
          <p:cNvGrpSpPr/>
          <p:nvPr userDrawn="1"/>
        </p:nvGrpSpPr>
        <p:grpSpPr>
          <a:xfrm>
            <a:off x="8280440" y="188640"/>
            <a:ext cx="252000" cy="540032"/>
            <a:chOff x="8244408" y="188640"/>
            <a:chExt cx="252000" cy="540032"/>
          </a:xfrm>
        </p:grpSpPr>
        <p:sp>
          <p:nvSpPr>
            <p:cNvPr id="16" name="Ovaal 15"/>
            <p:cNvSpPr/>
            <p:nvPr userDrawn="1"/>
          </p:nvSpPr>
          <p:spPr>
            <a:xfrm>
              <a:off x="8244408" y="188640"/>
              <a:ext cx="252000" cy="25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aseline="0" dirty="0"/>
            </a:p>
          </p:txBody>
        </p:sp>
        <p:sp>
          <p:nvSpPr>
            <p:cNvPr id="23" name="Ovaal 22"/>
            <p:cNvSpPr/>
            <p:nvPr userDrawn="1"/>
          </p:nvSpPr>
          <p:spPr>
            <a:xfrm>
              <a:off x="8244408" y="476672"/>
              <a:ext cx="252000" cy="25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aseline="0" dirty="0"/>
            </a:p>
          </p:txBody>
        </p:sp>
        <p:sp>
          <p:nvSpPr>
            <p:cNvPr id="24" name="Rechthoek 23"/>
            <p:cNvSpPr/>
            <p:nvPr userDrawn="1"/>
          </p:nvSpPr>
          <p:spPr>
            <a:xfrm>
              <a:off x="8244408" y="332656"/>
              <a:ext cx="252000" cy="2880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noFill/>
                </a:ln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977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lein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8000" y="274638"/>
            <a:ext cx="8064896" cy="562074"/>
          </a:xfrm>
        </p:spPr>
        <p:txBody>
          <a:bodyPr/>
          <a:lstStyle>
            <a:lvl1pPr>
              <a:defRPr sz="28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452400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66545EDC-070E-6C47-A916-C625DCAA49C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558000" y="908720"/>
            <a:ext cx="8046447" cy="51845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22183D"/>
                </a:solidFill>
              </a:defRPr>
            </a:lvl1pPr>
            <a:lvl2pPr>
              <a:defRPr>
                <a:solidFill>
                  <a:srgbClr val="22183D"/>
                </a:solidFill>
              </a:defRPr>
            </a:lvl2pPr>
            <a:lvl3pPr>
              <a:defRPr>
                <a:solidFill>
                  <a:srgbClr val="22183D"/>
                </a:solidFill>
              </a:defRPr>
            </a:lvl3pPr>
            <a:lvl4pPr>
              <a:defRPr>
                <a:solidFill>
                  <a:srgbClr val="22183D"/>
                </a:solidFill>
              </a:defRPr>
            </a:lvl4pPr>
            <a:lvl5pPr>
              <a:defRPr>
                <a:solidFill>
                  <a:srgbClr val="22183D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988283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lein met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8000" y="274638"/>
            <a:ext cx="8064896" cy="562074"/>
          </a:xfrm>
        </p:spPr>
        <p:txBody>
          <a:bodyPr/>
          <a:lstStyle>
            <a:lvl1pPr>
              <a:defRPr sz="28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452400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66545EDC-070E-6C47-A916-C625DCAA49C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558001" y="908720"/>
            <a:ext cx="5598176" cy="51845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22183D"/>
                </a:solidFill>
              </a:defRPr>
            </a:lvl1pPr>
            <a:lvl2pPr>
              <a:defRPr>
                <a:solidFill>
                  <a:srgbClr val="22183D"/>
                </a:solidFill>
              </a:defRPr>
            </a:lvl2pPr>
            <a:lvl3pPr>
              <a:defRPr>
                <a:solidFill>
                  <a:srgbClr val="22183D"/>
                </a:solidFill>
              </a:defRPr>
            </a:lvl3pPr>
            <a:lvl4pPr>
              <a:defRPr>
                <a:solidFill>
                  <a:srgbClr val="22183D"/>
                </a:solidFill>
              </a:defRPr>
            </a:lvl4pPr>
            <a:lvl5pPr>
              <a:defRPr>
                <a:solidFill>
                  <a:srgbClr val="22183D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/>
          </p:nvPr>
        </p:nvSpPr>
        <p:spPr>
          <a:xfrm>
            <a:off x="6300192" y="908050"/>
            <a:ext cx="2304058" cy="5185246"/>
          </a:xfrm>
          <a:prstGeom prst="rect">
            <a:avLst/>
          </a:prstGeom>
          <a:solidFill>
            <a:srgbClr val="278CBB"/>
          </a:solidFill>
        </p:spPr>
        <p:txBody>
          <a:bodyPr vert="horz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69906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8000" y="274638"/>
            <a:ext cx="8064896" cy="778098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452400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66545EDC-070E-6C47-A916-C625DCAA49C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5844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452400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66545EDC-070E-6C47-A916-C625DCAA49C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070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dia">
    <p:bg>
      <p:bgPr>
        <a:solidFill>
          <a:srgbClr val="71C4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180" y="1844824"/>
            <a:ext cx="8065268" cy="57261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>
                <a:solidFill>
                  <a:srgbClr val="2E234E"/>
                </a:solidFill>
              </a:defRPr>
            </a:lvl1pPr>
          </a:lstStyle>
          <a:p>
            <a:pPr lv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180" y="2564904"/>
            <a:ext cx="8065268" cy="172819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Font typeface="Times" pitchFamily="1" charset="0"/>
              <a:buNone/>
              <a:defRPr sz="2000" i="0">
                <a:solidFill>
                  <a:srgbClr val="221A38"/>
                </a:solidFill>
              </a:defRPr>
            </a:lvl1pPr>
          </a:lstStyle>
          <a:p>
            <a:pPr lvl="0"/>
            <a:r>
              <a:rPr lang="nl-NL" noProof="0"/>
              <a:t>Klikken om de ondertitelstijl van het model te bewerken</a:t>
            </a:r>
            <a:endParaRPr lang="nl-NL" noProof="0" dirty="0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0" y="7620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41275" y="641350"/>
            <a:ext cx="2524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0" name="Afbeelding 9" descr="habion-beeldmerk-ta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-1"/>
            <a:ext cx="1065600" cy="1296000"/>
          </a:xfrm>
          <a:prstGeom prst="rect">
            <a:avLst/>
          </a:prstGeom>
        </p:spPr>
      </p:pic>
      <p:sp>
        <p:nvSpPr>
          <p:cNvPr id="6" name="Tijdelijke aanduiding voor tekst 5"/>
          <p:cNvSpPr>
            <a:spLocks noGrp="1"/>
          </p:cNvSpPr>
          <p:nvPr>
            <p:ph type="body" sz="quarter" idx="10"/>
          </p:nvPr>
        </p:nvSpPr>
        <p:spPr>
          <a:xfrm>
            <a:off x="1835696" y="4509120"/>
            <a:ext cx="2592288" cy="18002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1400">
                <a:solidFill>
                  <a:srgbClr val="22183D"/>
                </a:solidFill>
              </a:defRPr>
            </a:lvl1pPr>
            <a:lvl2pPr algn="l">
              <a:defRPr sz="1400">
                <a:solidFill>
                  <a:srgbClr val="22183D"/>
                </a:solidFill>
              </a:defRPr>
            </a:lvl2pPr>
            <a:lvl3pPr algn="l">
              <a:defRPr sz="1400">
                <a:solidFill>
                  <a:srgbClr val="22183D"/>
                </a:solidFill>
              </a:defRPr>
            </a:lvl3pPr>
            <a:lvl4pPr algn="l">
              <a:defRPr sz="1400">
                <a:solidFill>
                  <a:srgbClr val="22183D"/>
                </a:solidFill>
              </a:defRPr>
            </a:lvl4pPr>
            <a:lvl5pPr algn="l">
              <a:defRPr sz="1400">
                <a:solidFill>
                  <a:srgbClr val="22183D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Tijdelijke aanduiding voor tekst 5"/>
          <p:cNvSpPr>
            <a:spLocks noGrp="1"/>
          </p:cNvSpPr>
          <p:nvPr>
            <p:ph type="body" sz="quarter" idx="11"/>
          </p:nvPr>
        </p:nvSpPr>
        <p:spPr>
          <a:xfrm>
            <a:off x="5867598" y="4509120"/>
            <a:ext cx="2736850" cy="18002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1400">
                <a:solidFill>
                  <a:srgbClr val="22183D"/>
                </a:solidFill>
              </a:defRPr>
            </a:lvl1pPr>
            <a:lvl2pPr algn="l">
              <a:defRPr sz="1400">
                <a:solidFill>
                  <a:srgbClr val="22183D"/>
                </a:solidFill>
              </a:defRPr>
            </a:lvl2pPr>
            <a:lvl3pPr algn="l">
              <a:defRPr sz="1400">
                <a:solidFill>
                  <a:srgbClr val="22183D"/>
                </a:solidFill>
              </a:defRPr>
            </a:lvl3pPr>
            <a:lvl4pPr algn="l">
              <a:defRPr sz="1400">
                <a:solidFill>
                  <a:srgbClr val="22183D"/>
                </a:solidFill>
              </a:defRPr>
            </a:lvl4pPr>
            <a:lvl5pPr algn="l">
              <a:defRPr sz="1400">
                <a:solidFill>
                  <a:srgbClr val="22183D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539552" y="4509120"/>
            <a:ext cx="1080120" cy="1080580"/>
          </a:xfrm>
          <a:prstGeom prst="ellipse">
            <a:avLst/>
          </a:prstGeom>
        </p:spPr>
        <p:txBody>
          <a:bodyPr vert="horz" lIns="0" tIns="0" rIns="0" bIns="0" anchor="ctr" anchorCtr="0"/>
          <a:lstStyle>
            <a:lvl1pPr algn="ctr">
              <a:lnSpc>
                <a:spcPct val="110000"/>
              </a:lnSpc>
              <a:defRPr sz="1400"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4509120"/>
            <a:ext cx="1080120" cy="1080580"/>
          </a:xfrm>
          <a:prstGeom prst="ellipse">
            <a:avLst/>
          </a:prstGeom>
        </p:spPr>
        <p:txBody>
          <a:bodyPr vert="horz" lIns="0" tIns="0" rIns="0" bIns="0" anchor="ctr" anchorCtr="0"/>
          <a:lstStyle>
            <a:lvl1pPr algn="ctr">
              <a:lnSpc>
                <a:spcPct val="110000"/>
              </a:lnSpc>
              <a:defRPr sz="1400"/>
            </a:lvl1pPr>
          </a:lstStyle>
          <a:p>
            <a:r>
              <a:rPr lang="en-US" dirty="0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315819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180" y="1844824"/>
            <a:ext cx="8065268" cy="6480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>
                <a:solidFill>
                  <a:srgbClr val="221A38"/>
                </a:solidFill>
              </a:defRPr>
            </a:lvl1pPr>
          </a:lstStyle>
          <a:p>
            <a:pPr lvl="0"/>
            <a:r>
              <a:rPr lang="nl-NL" noProof="0" dirty="0"/>
              <a:t>Klik om stijl te bewerken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180" y="2492896"/>
            <a:ext cx="8065268" cy="79208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Font typeface="Times" pitchFamily="1" charset="0"/>
              <a:buNone/>
              <a:defRPr sz="2000" i="0">
                <a:solidFill>
                  <a:srgbClr val="221A38"/>
                </a:solidFill>
              </a:defRPr>
            </a:lvl1pPr>
          </a:lstStyle>
          <a:p>
            <a:pPr lvl="0"/>
            <a:r>
              <a:rPr lang="nl-NL" noProof="0" dirty="0"/>
              <a:t>Klikken om de ondertitelstijl van het model te bewerken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0" y="7620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41275" y="641350"/>
            <a:ext cx="2524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0" y="3330000"/>
            <a:ext cx="9144000" cy="3528000"/>
          </a:xfrm>
          <a:prstGeom prst="rect">
            <a:avLst/>
          </a:prstGeom>
          <a:solidFill>
            <a:srgbClr val="DFDBD7"/>
          </a:solidFill>
        </p:spPr>
        <p:txBody>
          <a:bodyPr/>
          <a:lstStyle>
            <a:lvl1pPr algn="l">
              <a:defRPr>
                <a:solidFill>
                  <a:srgbClr val="1A1329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pic>
        <p:nvPicPr>
          <p:cNvPr id="10" name="Afbeelding 9" descr="habion-beeldmerk-ta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-1"/>
            <a:ext cx="1065600" cy="1296000"/>
          </a:xfrm>
          <a:prstGeom prst="rect">
            <a:avLst/>
          </a:prstGeom>
        </p:spPr>
      </p:pic>
      <p:sp>
        <p:nvSpPr>
          <p:cNvPr id="15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3491880" y="168895"/>
            <a:ext cx="5113337" cy="307777"/>
          </a:xfrm>
          <a:prstGeom prst="rect">
            <a:avLst/>
          </a:prstGeom>
        </p:spPr>
        <p:txBody>
          <a:bodyPr vert="horz">
            <a:spAutoFit/>
          </a:bodyPr>
          <a:lstStyle>
            <a:lvl1pPr algn="r">
              <a:buFontTx/>
              <a:buNone/>
              <a:defRPr sz="1400"/>
            </a:lvl1pPr>
          </a:lstStyle>
          <a:p>
            <a:pPr lvl="0"/>
            <a:r>
              <a:rPr lang="nl-NL" dirty="0"/>
              <a:t>Presentatienaam, datum</a:t>
            </a:r>
          </a:p>
        </p:txBody>
      </p:sp>
    </p:spTree>
    <p:extLst>
      <p:ext uri="{BB962C8B-B14F-4D97-AF65-F5344CB8AC3E}">
        <p14:creationId xmlns:p14="http://schemas.microsoft.com/office/powerpoint/2010/main" val="1937808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8000" y="274638"/>
            <a:ext cx="8064896" cy="778098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452400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66545EDC-070E-6C47-A916-C625DCAA49C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558000" y="1124744"/>
            <a:ext cx="8046447" cy="4968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22183D"/>
                </a:solidFill>
              </a:defRPr>
            </a:lvl1pPr>
            <a:lvl2pPr>
              <a:defRPr>
                <a:solidFill>
                  <a:srgbClr val="22183D"/>
                </a:solidFill>
              </a:defRPr>
            </a:lvl2pPr>
            <a:lvl3pPr>
              <a:defRPr>
                <a:solidFill>
                  <a:srgbClr val="22183D"/>
                </a:solidFill>
              </a:defRPr>
            </a:lvl3pPr>
            <a:lvl4pPr>
              <a:defRPr>
                <a:solidFill>
                  <a:srgbClr val="22183D"/>
                </a:solidFill>
              </a:defRPr>
            </a:lvl4pPr>
            <a:lvl5pPr>
              <a:defRPr>
                <a:solidFill>
                  <a:srgbClr val="22183D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12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58000" y="1124745"/>
            <a:ext cx="3941992" cy="4968552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22183D"/>
                </a:solidFill>
              </a:defRPr>
            </a:lvl1pPr>
            <a:lvl2pPr>
              <a:defRPr sz="2400">
                <a:solidFill>
                  <a:srgbClr val="22183D"/>
                </a:solidFill>
              </a:defRPr>
            </a:lvl2pPr>
            <a:lvl3pPr>
              <a:defRPr sz="2000">
                <a:solidFill>
                  <a:srgbClr val="22183D"/>
                </a:solidFill>
              </a:defRPr>
            </a:lvl3pPr>
            <a:lvl4pPr>
              <a:defRPr sz="1800">
                <a:solidFill>
                  <a:srgbClr val="22183D"/>
                </a:solidFill>
              </a:defRPr>
            </a:lvl4pPr>
            <a:lvl5pPr>
              <a:defRPr sz="1800">
                <a:solidFill>
                  <a:srgbClr val="22183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4008" y="1124745"/>
            <a:ext cx="3960440" cy="4968552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2E234E"/>
                </a:solidFill>
              </a:defRPr>
            </a:lvl1pPr>
            <a:lvl2pPr>
              <a:defRPr sz="2400">
                <a:solidFill>
                  <a:srgbClr val="2E234E"/>
                </a:solidFill>
              </a:defRPr>
            </a:lvl2pPr>
            <a:lvl3pPr>
              <a:defRPr sz="2000">
                <a:solidFill>
                  <a:srgbClr val="2E234E"/>
                </a:solidFill>
              </a:defRPr>
            </a:lvl3pPr>
            <a:lvl4pPr>
              <a:defRPr sz="1800">
                <a:solidFill>
                  <a:srgbClr val="2E234E"/>
                </a:solidFill>
              </a:defRPr>
            </a:lvl4pPr>
            <a:lvl5pPr>
              <a:defRPr sz="1800">
                <a:solidFill>
                  <a:srgbClr val="2E234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452400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43C639C0-EDDE-8F46-9616-DA4C65AA5E4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58000" y="274638"/>
            <a:ext cx="8064896" cy="778098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8037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8000" y="404664"/>
            <a:ext cx="2853953" cy="72008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58000" y="1196752"/>
            <a:ext cx="2853953" cy="4929411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1400">
                <a:solidFill>
                  <a:srgbClr val="22183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452400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43C639C0-EDDE-8F46-9616-DA4C65AA5E4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3635896" y="404664"/>
            <a:ext cx="4968552" cy="5688633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2E234E"/>
                </a:solidFill>
              </a:defRPr>
            </a:lvl1pPr>
            <a:lvl2pPr>
              <a:defRPr sz="2400">
                <a:solidFill>
                  <a:srgbClr val="2E234E"/>
                </a:solidFill>
              </a:defRPr>
            </a:lvl2pPr>
            <a:lvl3pPr>
              <a:defRPr sz="2000">
                <a:solidFill>
                  <a:srgbClr val="2E234E"/>
                </a:solidFill>
              </a:defRPr>
            </a:lvl3pPr>
            <a:lvl4pPr>
              <a:defRPr sz="1800">
                <a:solidFill>
                  <a:srgbClr val="2E234E"/>
                </a:solidFill>
              </a:defRPr>
            </a:lvl4pPr>
            <a:lvl5pPr>
              <a:defRPr sz="1800">
                <a:solidFill>
                  <a:srgbClr val="2E234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596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452400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43C639C0-EDDE-8F46-9616-DA4C65AA5E40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3"/>
          </p:nvPr>
        </p:nvSpPr>
        <p:spPr>
          <a:xfrm>
            <a:off x="558000" y="404664"/>
            <a:ext cx="8046447" cy="489654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22183D"/>
                </a:solidFill>
              </a:defRPr>
            </a:lvl1pPr>
            <a:lvl2pPr>
              <a:defRPr>
                <a:solidFill>
                  <a:srgbClr val="22183D"/>
                </a:solidFill>
              </a:defRPr>
            </a:lvl2pPr>
            <a:lvl3pPr>
              <a:defRPr>
                <a:solidFill>
                  <a:srgbClr val="22183D"/>
                </a:solidFill>
              </a:defRPr>
            </a:lvl3pPr>
            <a:lvl4pPr>
              <a:defRPr>
                <a:solidFill>
                  <a:srgbClr val="22183D"/>
                </a:solidFill>
              </a:defRPr>
            </a:lvl4pPr>
            <a:lvl5pPr>
              <a:defRPr>
                <a:solidFill>
                  <a:srgbClr val="22183D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>
          <a:xfrm>
            <a:off x="539552" y="5445224"/>
            <a:ext cx="8064698" cy="6476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128792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klein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8000" y="274638"/>
            <a:ext cx="8064896" cy="562074"/>
          </a:xfrm>
        </p:spPr>
        <p:txBody>
          <a:bodyPr/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452400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66545EDC-070E-6C47-A916-C625DCAA49C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558000" y="908720"/>
            <a:ext cx="8046447" cy="51845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22183D"/>
                </a:solidFill>
              </a:defRPr>
            </a:lvl1pPr>
            <a:lvl2pPr>
              <a:defRPr>
                <a:solidFill>
                  <a:srgbClr val="22183D"/>
                </a:solidFill>
              </a:defRPr>
            </a:lvl2pPr>
            <a:lvl3pPr>
              <a:defRPr>
                <a:solidFill>
                  <a:srgbClr val="22183D"/>
                </a:solidFill>
              </a:defRPr>
            </a:lvl3pPr>
            <a:lvl4pPr>
              <a:defRPr>
                <a:solidFill>
                  <a:srgbClr val="22183D"/>
                </a:solidFill>
              </a:defRPr>
            </a:lvl4pPr>
            <a:lvl5pPr>
              <a:defRPr>
                <a:solidFill>
                  <a:srgbClr val="22183D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7686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8000" y="274638"/>
            <a:ext cx="7470384" cy="562074"/>
          </a:xfrm>
        </p:spPr>
        <p:txBody>
          <a:bodyPr/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452400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66545EDC-070E-6C47-A916-C625DCAA49C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ekstvak 10"/>
          <p:cNvSpPr txBox="1"/>
          <p:nvPr userDrawn="1"/>
        </p:nvSpPr>
        <p:spPr>
          <a:xfrm>
            <a:off x="558000" y="836712"/>
            <a:ext cx="8027999" cy="216000"/>
          </a:xfrm>
          <a:prstGeom prst="rect">
            <a:avLst/>
          </a:prstGeom>
          <a:solidFill>
            <a:srgbClr val="71C5F1"/>
          </a:solidFill>
        </p:spPr>
        <p:txBody>
          <a:bodyPr wrap="square" tIns="36000" bIns="36000" rtlCol="0">
            <a:spAutoFit/>
          </a:bodyPr>
          <a:lstStyle/>
          <a:p>
            <a:r>
              <a:rPr lang="nl-NL" sz="900" b="1" baseline="0" dirty="0"/>
              <a:t>Projectgegevens</a:t>
            </a:r>
          </a:p>
        </p:txBody>
      </p:sp>
      <p:sp>
        <p:nvSpPr>
          <p:cNvPr id="13" name="Rechthoek 12"/>
          <p:cNvSpPr/>
          <p:nvPr userDrawn="1"/>
        </p:nvSpPr>
        <p:spPr>
          <a:xfrm>
            <a:off x="558000" y="3068960"/>
            <a:ext cx="8027999" cy="3096344"/>
          </a:xfrm>
          <a:prstGeom prst="rect">
            <a:avLst/>
          </a:prstGeom>
          <a:solidFill>
            <a:srgbClr val="EFEE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 </a:t>
            </a:r>
          </a:p>
        </p:txBody>
      </p:sp>
      <p:sp>
        <p:nvSpPr>
          <p:cNvPr id="14" name="Rechthoek 13"/>
          <p:cNvSpPr/>
          <p:nvPr userDrawn="1"/>
        </p:nvSpPr>
        <p:spPr>
          <a:xfrm>
            <a:off x="558000" y="1052736"/>
            <a:ext cx="8027999" cy="648072"/>
          </a:xfrm>
          <a:prstGeom prst="rect">
            <a:avLst/>
          </a:prstGeom>
          <a:solidFill>
            <a:srgbClr val="EFEE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afbeelding 17"/>
          <p:cNvSpPr>
            <a:spLocks noGrp="1"/>
          </p:cNvSpPr>
          <p:nvPr>
            <p:ph type="pic" sz="quarter" idx="11"/>
          </p:nvPr>
        </p:nvSpPr>
        <p:spPr>
          <a:xfrm>
            <a:off x="558000" y="1772816"/>
            <a:ext cx="1944000" cy="1188000"/>
          </a:xfrm>
          <a:prstGeom prst="rect">
            <a:avLst/>
          </a:prstGeom>
          <a:solidFill>
            <a:srgbClr val="EFEEE9"/>
          </a:solidFill>
          <a:ln>
            <a:noFill/>
          </a:ln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9" name="Tijdelijke aanduiding voor afbeelding 17"/>
          <p:cNvSpPr>
            <a:spLocks noGrp="1"/>
          </p:cNvSpPr>
          <p:nvPr>
            <p:ph type="pic" sz="quarter" idx="12"/>
          </p:nvPr>
        </p:nvSpPr>
        <p:spPr>
          <a:xfrm>
            <a:off x="2555776" y="1772816"/>
            <a:ext cx="1980000" cy="1188000"/>
          </a:xfrm>
          <a:prstGeom prst="rect">
            <a:avLst/>
          </a:prstGeom>
          <a:solidFill>
            <a:srgbClr val="EFEEE9"/>
          </a:solidFill>
          <a:ln>
            <a:noFill/>
          </a:ln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" name="Tijdelijke aanduiding voor afbeelding 17"/>
          <p:cNvSpPr>
            <a:spLocks noGrp="1"/>
          </p:cNvSpPr>
          <p:nvPr>
            <p:ph type="pic" sz="quarter" idx="13"/>
          </p:nvPr>
        </p:nvSpPr>
        <p:spPr>
          <a:xfrm>
            <a:off x="4589775" y="1772816"/>
            <a:ext cx="1944000" cy="1188000"/>
          </a:xfrm>
          <a:prstGeom prst="rect">
            <a:avLst/>
          </a:prstGeom>
          <a:solidFill>
            <a:srgbClr val="EFEEE9"/>
          </a:solidFill>
          <a:ln>
            <a:noFill/>
          </a:ln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1" name="Tijdelijke aanduiding voor afbeelding 17"/>
          <p:cNvSpPr>
            <a:spLocks noGrp="1"/>
          </p:cNvSpPr>
          <p:nvPr>
            <p:ph type="pic" sz="quarter" idx="14"/>
          </p:nvPr>
        </p:nvSpPr>
        <p:spPr>
          <a:xfrm>
            <a:off x="6588224" y="1772816"/>
            <a:ext cx="1980000" cy="1188000"/>
          </a:xfrm>
          <a:prstGeom prst="rect">
            <a:avLst/>
          </a:prstGeom>
          <a:solidFill>
            <a:srgbClr val="EFEEE9"/>
          </a:solidFill>
          <a:ln>
            <a:noFill/>
          </a:ln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25" name="Groeperen 24"/>
          <p:cNvGrpSpPr/>
          <p:nvPr userDrawn="1"/>
        </p:nvGrpSpPr>
        <p:grpSpPr>
          <a:xfrm>
            <a:off x="8280440" y="188640"/>
            <a:ext cx="252000" cy="540032"/>
            <a:chOff x="8244408" y="188640"/>
            <a:chExt cx="252000" cy="540032"/>
          </a:xfrm>
        </p:grpSpPr>
        <p:sp>
          <p:nvSpPr>
            <p:cNvPr id="16" name="Ovaal 15"/>
            <p:cNvSpPr/>
            <p:nvPr userDrawn="1"/>
          </p:nvSpPr>
          <p:spPr>
            <a:xfrm>
              <a:off x="8244408" y="188640"/>
              <a:ext cx="252000" cy="25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aseline="0" dirty="0"/>
            </a:p>
          </p:txBody>
        </p:sp>
        <p:sp>
          <p:nvSpPr>
            <p:cNvPr id="23" name="Ovaal 22"/>
            <p:cNvSpPr/>
            <p:nvPr userDrawn="1"/>
          </p:nvSpPr>
          <p:spPr>
            <a:xfrm>
              <a:off x="8244408" y="476672"/>
              <a:ext cx="252000" cy="25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aseline="0" dirty="0"/>
            </a:p>
          </p:txBody>
        </p:sp>
        <p:sp>
          <p:nvSpPr>
            <p:cNvPr id="24" name="Rechthoek 23"/>
            <p:cNvSpPr/>
            <p:nvPr userDrawn="1"/>
          </p:nvSpPr>
          <p:spPr>
            <a:xfrm>
              <a:off x="8244408" y="332656"/>
              <a:ext cx="252000" cy="2880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noFill/>
                </a:ln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208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klein met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8000" y="274638"/>
            <a:ext cx="8064896" cy="562074"/>
          </a:xfrm>
        </p:spPr>
        <p:txBody>
          <a:bodyPr/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452400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66545EDC-070E-6C47-A916-C625DCAA49C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558001" y="908720"/>
            <a:ext cx="5598176" cy="51845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22183D"/>
                </a:solidFill>
              </a:defRPr>
            </a:lvl1pPr>
            <a:lvl2pPr>
              <a:defRPr>
                <a:solidFill>
                  <a:srgbClr val="22183D"/>
                </a:solidFill>
              </a:defRPr>
            </a:lvl2pPr>
            <a:lvl3pPr>
              <a:defRPr>
                <a:solidFill>
                  <a:srgbClr val="22183D"/>
                </a:solidFill>
              </a:defRPr>
            </a:lvl3pPr>
            <a:lvl4pPr>
              <a:defRPr>
                <a:solidFill>
                  <a:srgbClr val="22183D"/>
                </a:solidFill>
              </a:defRPr>
            </a:lvl4pPr>
            <a:lvl5pPr>
              <a:defRPr>
                <a:solidFill>
                  <a:srgbClr val="22183D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/>
          </p:nvPr>
        </p:nvSpPr>
        <p:spPr>
          <a:xfrm>
            <a:off x="6300192" y="908050"/>
            <a:ext cx="2304058" cy="5185246"/>
          </a:xfrm>
          <a:prstGeom prst="rect">
            <a:avLst/>
          </a:prstGeom>
          <a:solidFill>
            <a:srgbClr val="278CBB"/>
          </a:solidFill>
        </p:spPr>
        <p:txBody>
          <a:bodyPr vert="horz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96065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habion-beeldmerk-tab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-1"/>
            <a:ext cx="106560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6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1" kern="1200">
          <a:solidFill>
            <a:srgbClr val="221A37"/>
          </a:solidFill>
          <a:latin typeface="Arial"/>
          <a:ea typeface="+mj-ea"/>
          <a:cs typeface="Arial"/>
        </a:defRPr>
      </a:lvl1pPr>
    </p:titleStyle>
    <p:bodyStyle>
      <a:lvl1pPr marL="0" indent="0" algn="dist" defTabSz="457200" rtl="0" eaLnBrk="1" latinLnBrk="0" hangingPunct="1">
        <a:spcBef>
          <a:spcPct val="20000"/>
        </a:spcBef>
        <a:buFontTx/>
        <a:buNone/>
        <a:defRPr sz="2400" kern="1200">
          <a:solidFill>
            <a:srgbClr val="1A132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064896" cy="778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</a:p>
        </p:txBody>
      </p:sp>
      <p:pic>
        <p:nvPicPr>
          <p:cNvPr id="9" name="Afbeelding 8" descr="habion-beeldmerk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381328"/>
            <a:ext cx="1476000" cy="299812"/>
          </a:xfrm>
          <a:prstGeom prst="rect">
            <a:avLst/>
          </a:prstGeom>
        </p:spPr>
      </p:pic>
      <p:pic>
        <p:nvPicPr>
          <p:cNvPr id="10" name="Afbeelding 9" descr="line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01" y="6237312"/>
            <a:ext cx="8027999" cy="22937"/>
          </a:xfrm>
          <a:prstGeom prst="rect">
            <a:avLst/>
          </a:prstGeom>
        </p:spPr>
      </p:pic>
      <p:sp>
        <p:nvSpPr>
          <p:cNvPr id="13" name="Tijdelijke aanduiding voor dianummer 1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05124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500" baseline="0">
                <a:solidFill>
                  <a:srgbClr val="1289BB"/>
                </a:solidFill>
              </a:defRPr>
            </a:lvl1pPr>
          </a:lstStyle>
          <a:p>
            <a:fld id="{A373CD6E-436E-104C-9598-72938D3E057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322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8" r:id="rId2"/>
    <p:sldLayoutId id="2147483679" r:id="rId3"/>
    <p:sldLayoutId id="2147483682" r:id="rId4"/>
    <p:sldLayoutId id="2147483689" r:id="rId5"/>
    <p:sldLayoutId id="2147483693" r:id="rId6"/>
    <p:sldLayoutId id="2147483695" r:id="rId7"/>
    <p:sldLayoutId id="2147483690" r:id="rId8"/>
    <p:sldLayoutId id="2147483691" r:id="rId9"/>
    <p:sldLayoutId id="2147483692" r:id="rId10"/>
    <p:sldLayoutId id="2147483696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278CB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844824"/>
            <a:ext cx="8640960" cy="648072"/>
          </a:xfrm>
        </p:spPr>
        <p:txBody>
          <a:bodyPr/>
          <a:lstStyle/>
          <a:p>
            <a:r>
              <a:rPr lang="en-US" sz="3200" dirty="0"/>
              <a:t>Habion</a:t>
            </a:r>
            <a:endParaRPr lang="nl-NL" sz="32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11560" y="2492896"/>
            <a:ext cx="8065268" cy="792088"/>
          </a:xfrm>
        </p:spPr>
        <p:txBody>
          <a:bodyPr/>
          <a:lstStyle/>
          <a:p>
            <a:r>
              <a:rPr lang="nl-NL" dirty="0"/>
              <a:t>Presentatie switch naar </a:t>
            </a:r>
            <a:r>
              <a:rPr lang="nl-NL" dirty="0" err="1"/>
              <a:t>gasloos</a:t>
            </a:r>
            <a:r>
              <a:rPr lang="nl-NL" dirty="0"/>
              <a:t> bouwen</a:t>
            </a:r>
          </a:p>
        </p:txBody>
      </p:sp>
      <p:pic>
        <p:nvPicPr>
          <p:cNvPr id="6" name="Tijdelijke aanduiding voor afbeelding 5" descr="illustration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" r="553"/>
          <a:stretch>
            <a:fillRect/>
          </a:stretch>
        </p:blipFill>
        <p:spPr>
          <a:xfrm>
            <a:off x="0" y="3330000"/>
            <a:ext cx="9144000" cy="3528000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1619672" y="168895"/>
            <a:ext cx="7128792" cy="276999"/>
          </a:xfrm>
        </p:spPr>
        <p:txBody>
          <a:bodyPr/>
          <a:lstStyle/>
          <a:p>
            <a:r>
              <a:rPr lang="nl-NL" sz="1200" b="1" dirty="0"/>
              <a:t>Switch naar </a:t>
            </a:r>
            <a:r>
              <a:rPr lang="nl-NL" sz="1200" b="1" dirty="0" err="1"/>
              <a:t>gasloos</a:t>
            </a:r>
            <a:r>
              <a:rPr lang="nl-NL" sz="1200" b="1" dirty="0"/>
              <a:t> bouwen, </a:t>
            </a:r>
            <a:r>
              <a:rPr lang="nl-NL" sz="1200" b="1" dirty="0" err="1"/>
              <a:t>webinar</a:t>
            </a:r>
            <a:r>
              <a:rPr lang="nl-NL" sz="1200" b="1" dirty="0"/>
              <a:t> RVO</a:t>
            </a:r>
          </a:p>
        </p:txBody>
      </p:sp>
    </p:spTree>
    <p:extLst>
      <p:ext uri="{BB962C8B-B14F-4D97-AF65-F5344CB8AC3E}">
        <p14:creationId xmlns:p14="http://schemas.microsoft.com/office/powerpoint/2010/main" val="2337671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D96B173-B7E1-4A58-A935-4EABAB09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Switch naar </a:t>
            </a:r>
            <a:r>
              <a:rPr lang="nl-NL" dirty="0" err="1"/>
              <a:t>gasloos</a:t>
            </a:r>
            <a:r>
              <a:rPr lang="nl-NL" dirty="0"/>
              <a:t>: hoe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F0EA16C-457B-4C73-AD1B-310B3091B5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639C0-EDDE-8F46-9616-DA4C65AA5E40}" type="slidenum">
              <a:rPr lang="nl-NL" smtClean="0"/>
              <a:t>10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34D97E4B-FC2B-423D-9078-6DC72E7C7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Gedeelde ambitie</a:t>
            </a:r>
          </a:p>
          <a:p>
            <a:r>
              <a:rPr lang="nl-NL" dirty="0"/>
              <a:t>Installateur met kennis warmtepompen</a:t>
            </a:r>
          </a:p>
          <a:p>
            <a:r>
              <a:rPr lang="nl-NL" dirty="0"/>
              <a:t>Adviseur aan team toegevoegd met ervaring in ‘renovatie oplossingen’</a:t>
            </a:r>
          </a:p>
          <a:p>
            <a:r>
              <a:rPr lang="nl-NL" dirty="0"/>
              <a:t>Geplande rookgaskanalen zijn gebruikt voor de lucht-warmtepomp</a:t>
            </a:r>
          </a:p>
          <a:p>
            <a:r>
              <a:rPr lang="nl-NL" dirty="0"/>
              <a:t>Vloerverwarming zat al in het plan </a:t>
            </a:r>
          </a:p>
          <a:p>
            <a:r>
              <a:rPr lang="nl-NL" dirty="0"/>
              <a:t>CO2-gestuurde ventilatie idem</a:t>
            </a:r>
          </a:p>
          <a:p>
            <a:r>
              <a:rPr lang="nl-NL" dirty="0"/>
              <a:t>Extra zonnepanelen voor eigen gebruik: zoveel mogelijk zelfvoorzienend </a:t>
            </a:r>
          </a:p>
        </p:txBody>
      </p:sp>
    </p:spTree>
    <p:extLst>
      <p:ext uri="{BB962C8B-B14F-4D97-AF65-F5344CB8AC3E}">
        <p14:creationId xmlns:p14="http://schemas.microsoft.com/office/powerpoint/2010/main" val="1532746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F13F2CE-C6EF-407C-AF72-99B6138E0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moest er gebeuren?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94BA1EC-8FB6-48E1-BE12-D5F5540510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639C0-EDDE-8F46-9616-DA4C65AA5E40}" type="slidenum">
              <a:rPr lang="nl-NL" smtClean="0"/>
              <a:t>11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0889B574-1280-49BC-B675-D5F9E0558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1124744"/>
            <a:ext cx="8028000" cy="4968552"/>
          </a:xfrm>
        </p:spPr>
        <p:txBody>
          <a:bodyPr>
            <a:normAutofit/>
          </a:bodyPr>
          <a:lstStyle/>
          <a:p>
            <a:r>
              <a:rPr lang="nl-NL" dirty="0"/>
              <a:t>Oplossing zit in de beperking</a:t>
            </a:r>
          </a:p>
          <a:p>
            <a:r>
              <a:rPr lang="nl-NL" dirty="0"/>
              <a:t>Ruwbouw stond er al</a:t>
            </a:r>
          </a:p>
          <a:p>
            <a:r>
              <a:rPr lang="nl-NL" dirty="0"/>
              <a:t>Bouwkundige sparingen hoefden niet aangepast of bijgemaakt. </a:t>
            </a:r>
          </a:p>
          <a:p>
            <a:r>
              <a:rPr lang="nl-NL" dirty="0"/>
              <a:t>Installatietechniek: </a:t>
            </a:r>
            <a:r>
              <a:rPr lang="nl-NL" dirty="0" err="1"/>
              <a:t>Werktuigbouw+Elektra</a:t>
            </a:r>
            <a:endParaRPr lang="nl-NL" dirty="0"/>
          </a:p>
          <a:p>
            <a:r>
              <a:rPr lang="nl-NL" dirty="0" err="1"/>
              <a:t>CV-ketels</a:t>
            </a:r>
            <a:r>
              <a:rPr lang="nl-NL" dirty="0"/>
              <a:t> omgeruild voor warmtepompen</a:t>
            </a:r>
          </a:p>
          <a:p>
            <a:r>
              <a:rPr lang="nl-NL" dirty="0"/>
              <a:t>Extra zonnepanelen van 220 naar 400 stuks </a:t>
            </a:r>
            <a:r>
              <a:rPr lang="nl-NL" dirty="0" err="1"/>
              <a:t>ivm</a:t>
            </a:r>
            <a:r>
              <a:rPr lang="nl-NL" dirty="0"/>
              <a:t> behoud EPC-score (0,4)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600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88C1530-2DFF-4C7F-B1A8-39F4E0BBE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Switch naar </a:t>
            </a:r>
            <a:r>
              <a:rPr lang="nl-NL" dirty="0" err="1"/>
              <a:t>gasloos</a:t>
            </a:r>
            <a:r>
              <a:rPr lang="nl-NL" dirty="0"/>
              <a:t>: extra investeringen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AB1493A-4DB8-4E42-8BCA-1ABDEBBF0A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639C0-EDDE-8F46-9616-DA4C65AA5E40}" type="slidenum">
              <a:rPr lang="nl-NL" smtClean="0"/>
              <a:t>12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B363877-0B79-4E08-A537-B14B4B0D0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Aanschaf warmtepompen: aanvraag ISDE</a:t>
            </a:r>
          </a:p>
          <a:p>
            <a:r>
              <a:rPr lang="nl-NL" dirty="0"/>
              <a:t>Aantal zonnepanelen bijna verdubbeld</a:t>
            </a:r>
          </a:p>
          <a:p>
            <a:r>
              <a:rPr lang="nl-NL" dirty="0"/>
              <a:t>Keuze voor hoogste kwaliteit panelen van 360 Wattpiek, elektrische </a:t>
            </a:r>
            <a:r>
              <a:rPr lang="nl-NL" dirty="0" err="1"/>
              <a:t>backup</a:t>
            </a:r>
            <a:r>
              <a:rPr lang="nl-NL" dirty="0"/>
              <a:t> unit en 3-fasen aansluiting uit comfort-, bedrijfszekerheids- en veiligheidsoverwegingen</a:t>
            </a:r>
          </a:p>
          <a:p>
            <a:r>
              <a:rPr lang="nl-NL" dirty="0"/>
              <a:t>De randverschijnselen bepalen de extra investeringen</a:t>
            </a:r>
          </a:p>
          <a:p>
            <a:r>
              <a:rPr lang="nl-NL" dirty="0"/>
              <a:t>Meer tijd (circa 4 weken uitloop)</a:t>
            </a:r>
          </a:p>
        </p:txBody>
      </p:sp>
    </p:spTree>
    <p:extLst>
      <p:ext uri="{BB962C8B-B14F-4D97-AF65-F5344CB8AC3E}">
        <p14:creationId xmlns:p14="http://schemas.microsoft.com/office/powerpoint/2010/main" val="3881032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B9C70D0-DF83-450B-8299-0226A9A9C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Geleerde lessen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B769C99-AB81-4157-99F3-D3C9DCF67D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639C0-EDDE-8F46-9616-DA4C65AA5E40}" type="slidenum">
              <a:rPr lang="nl-NL" smtClean="0"/>
              <a:t>13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A4D7BDF-30F7-4FF3-B471-182B10C69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Vertrouwen in elkaar als partners bijvoorbeeld in kennis en kunde</a:t>
            </a:r>
          </a:p>
          <a:p>
            <a:r>
              <a:rPr lang="nl-NL" dirty="0"/>
              <a:t>Vertrouwen vanuit directie/bestuur bij alle partners</a:t>
            </a:r>
          </a:p>
          <a:p>
            <a:r>
              <a:rPr lang="nl-NL" dirty="0"/>
              <a:t>Opdrachtgever heeft aan opdrachtnemer financieel vangnet toegezegd</a:t>
            </a:r>
          </a:p>
          <a:p>
            <a:r>
              <a:rPr lang="nl-NL" dirty="0"/>
              <a:t>Betrek gemeente erbij om dit soort risico’s te delen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8461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E0493D5-16F5-4D2F-A8F9-8879D97A8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Tips &amp; </a:t>
            </a:r>
            <a:r>
              <a:rPr lang="nl-NL" dirty="0" err="1"/>
              <a:t>Trics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B7584F9-3473-4C10-9DA5-DFD1121D7B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639C0-EDDE-8F46-9616-DA4C65AA5E40}" type="slidenum">
              <a:rPr lang="nl-NL" smtClean="0"/>
              <a:t>14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3768FAE-53C1-4E68-9843-4DC68197B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Er is altijd een oplossing</a:t>
            </a:r>
          </a:p>
          <a:p>
            <a:r>
              <a:rPr lang="nl-NL" dirty="0"/>
              <a:t>Kan niet, bestaat niet</a:t>
            </a:r>
          </a:p>
          <a:p>
            <a:r>
              <a:rPr lang="nl-NL" dirty="0"/>
              <a:t>Gezamenlijke ambitie als partners</a:t>
            </a:r>
          </a:p>
          <a:p>
            <a:r>
              <a:rPr lang="nl-NL" dirty="0"/>
              <a:t>DBM-constructie garandeert langdurige betrokkenheid partners</a:t>
            </a:r>
          </a:p>
          <a:p>
            <a:r>
              <a:rPr lang="nl-NL" dirty="0"/>
              <a:t>Neem de tijd en durf af te wijken van deadlines tijdens het proces</a:t>
            </a:r>
          </a:p>
          <a:p>
            <a:r>
              <a:rPr lang="nl-NL" dirty="0"/>
              <a:t>Energietransitie biedt mogelijkheden voor de buurt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5362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A9DF840-D692-4387-946A-9122D9451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zonnepanelen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1665BCE-287E-4FE2-A635-B1A365E4EE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639C0-EDDE-8F46-9616-DA4C65AA5E40}" type="slidenum">
              <a:rPr lang="nl-NL" smtClean="0"/>
              <a:t>15</a:t>
            </a:fld>
            <a:endParaRPr lang="nl-NL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92ED2232-D294-4E22-B0C4-B1F05A944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84784"/>
            <a:ext cx="6200106" cy="4123313"/>
          </a:xfrm>
        </p:spPr>
      </p:pic>
    </p:spTree>
    <p:extLst>
      <p:ext uri="{BB962C8B-B14F-4D97-AF65-F5344CB8AC3E}">
        <p14:creationId xmlns:p14="http://schemas.microsoft.com/office/powerpoint/2010/main" val="2030911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1665BCE-287E-4FE2-A635-B1A365E4EE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639C0-EDDE-8F46-9616-DA4C65AA5E40}" type="slidenum">
              <a:rPr lang="nl-NL" smtClean="0"/>
              <a:t>16</a:t>
            </a:fld>
            <a:endParaRPr lang="nl-NL"/>
          </a:p>
        </p:txBody>
      </p:sp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5E95681B-1911-4559-96DC-1BF03484F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289" y="793872"/>
            <a:ext cx="2009637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B619D87-13FD-4592-8388-8A3A94731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74" y="1124744"/>
            <a:ext cx="4927381" cy="299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09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548202-C5F0-4938-BED3-3BAE1636A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Wie is Habion?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45EDC-070E-6C47-A916-C625DCAA49C7}" type="slidenum">
              <a:rPr lang="nl-NL" smtClean="0"/>
              <a:t>2</a:t>
            </a:fld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F4D98D-2451-4561-8FDB-8F58227C60AB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400" dirty="0" err="1"/>
              <a:t>Gespecialiseerde</a:t>
            </a:r>
            <a:r>
              <a:rPr lang="en-US" sz="2400" dirty="0"/>
              <a:t> </a:t>
            </a:r>
            <a:r>
              <a:rPr lang="en-US" sz="2400" dirty="0" err="1"/>
              <a:t>woningcorporatie</a:t>
            </a:r>
            <a:endParaRPr lang="en-US" sz="2400" dirty="0"/>
          </a:p>
          <a:p>
            <a:endParaRPr lang="nl-NL" sz="2400" dirty="0"/>
          </a:p>
          <a:p>
            <a:r>
              <a:rPr lang="nl-NL" sz="2400" dirty="0"/>
              <a:t>Landelijk werkzaam</a:t>
            </a:r>
          </a:p>
          <a:p>
            <a:endParaRPr lang="nl-NL" sz="2400" dirty="0"/>
          </a:p>
          <a:p>
            <a:r>
              <a:rPr lang="nl-NL" sz="2400" dirty="0"/>
              <a:t>71 gemeenten</a:t>
            </a:r>
          </a:p>
          <a:p>
            <a:endParaRPr lang="nl-NL" sz="2400" dirty="0"/>
          </a:p>
          <a:p>
            <a:r>
              <a:rPr lang="nl-NL" sz="2400" dirty="0"/>
              <a:t>6.000 woningen – </a:t>
            </a:r>
            <a:br>
              <a:rPr lang="nl-NL" sz="2400" dirty="0"/>
            </a:br>
            <a:r>
              <a:rPr lang="nl-NL" sz="2400" dirty="0"/>
              <a:t>75 zorggebouwen</a:t>
            </a:r>
          </a:p>
          <a:p>
            <a:endParaRPr lang="nl-NL" sz="2400" dirty="0"/>
          </a:p>
          <a:p>
            <a:r>
              <a:rPr lang="nl-NL" sz="2400" dirty="0"/>
              <a:t>Omzet circa 70 miljoen</a:t>
            </a:r>
          </a:p>
          <a:p>
            <a:endParaRPr lang="nl-NL" sz="2400" dirty="0"/>
          </a:p>
          <a:p>
            <a:r>
              <a:rPr lang="nl-NL" sz="2400" dirty="0"/>
              <a:t>Gemiddelde leeftijd bewoners 85 jaar</a:t>
            </a:r>
          </a:p>
          <a:p>
            <a:pPr marL="457200" lvl="1" indent="0">
              <a:buNone/>
            </a:pPr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DE8027B-A249-47FB-9642-C4FC51A29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232" y="1772816"/>
            <a:ext cx="4932215" cy="261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45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Tijdelijke aanduiding voor inhoud 23">
            <a:extLst>
              <a:ext uri="{FF2B5EF4-FFF2-40B4-BE49-F238E27FC236}">
                <a16:creationId xmlns:a16="http://schemas.microsoft.com/office/drawing/2014/main" id="{3C359593-623E-48E7-8366-DAC9C063C9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042" y="-349100"/>
            <a:ext cx="3960812" cy="2595414"/>
          </a:xfr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15456A70-E191-49AA-911E-B15492BCAA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89" y="-257051"/>
            <a:ext cx="3984953" cy="2661961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7E947043-4074-4A2F-AAC5-AF63034303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786" y="4273103"/>
            <a:ext cx="3992097" cy="2661961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B394A787-50D7-4F0A-8651-E3D3190C30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06" y="3363337"/>
            <a:ext cx="5485979" cy="3663776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B6349B2-CE6D-4B3D-8E89-01DD8E098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639C0-EDDE-8F46-9616-DA4C65AA5E40}" type="slidenum">
              <a:rPr lang="nl-NL" smtClean="0"/>
              <a:t>3</a:t>
            </a:fld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5E1DABA-84FB-438D-AEB7-335F58028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E8173F1A-29A1-4371-B4F4-98636694E3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566" y="4367577"/>
            <a:ext cx="4303425" cy="2869557"/>
          </a:xfr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4CB1DD40-2857-4CCE-BE78-3CDC5BB673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82" y="2143522"/>
            <a:ext cx="1832712" cy="274906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B3B28D0-8B0D-4E8E-B8D2-7D67055A05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33" y="1428193"/>
            <a:ext cx="4665202" cy="311013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D0C9A97-63C7-41E3-BEF6-AE3F89DC46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442" y="-22304"/>
            <a:ext cx="2979098" cy="448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67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41BE3AB-A3E6-4677-9C27-4AF7B9490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Schoonoord Baarn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9959159-C31B-4DA1-89D2-C0FB1FF01D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639C0-EDDE-8F46-9616-DA4C65AA5E40}" type="slidenum">
              <a:rPr lang="nl-NL" smtClean="0"/>
              <a:t>4</a:t>
            </a:fld>
            <a:endParaRPr lang="nl-NL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BCED584B-D0C4-4267-A011-E05A244312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" y="1195070"/>
            <a:ext cx="8047037" cy="4828222"/>
          </a:xfrm>
        </p:spPr>
      </p:pic>
    </p:spTree>
    <p:extLst>
      <p:ext uri="{BB962C8B-B14F-4D97-AF65-F5344CB8AC3E}">
        <p14:creationId xmlns:p14="http://schemas.microsoft.com/office/powerpoint/2010/main" val="1166714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3D2751C-A21E-4684-AA12-3D413E178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Enkele cijfers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D0AADC8-26AE-41AA-8A00-238735D6A0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639C0-EDDE-8F46-9616-DA4C65AA5E40}" type="slidenum">
              <a:rPr lang="nl-NL" smtClean="0"/>
              <a:t>5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3C6F10F0-414A-4C1F-B381-C9E4ADF16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/>
              <a:t>201</a:t>
            </a:r>
            <a:r>
              <a:rPr lang="nl-NL" dirty="0">
                <a:solidFill>
                  <a:schemeClr val="tx1"/>
                </a:solidFill>
              </a:rPr>
              <a:t>7</a:t>
            </a:r>
            <a:r>
              <a:rPr lang="nl-NL" dirty="0"/>
              <a:t>: sloop oude verzorgingshuis Schoonoord (2016: sanering)</a:t>
            </a:r>
          </a:p>
          <a:p>
            <a:r>
              <a:rPr lang="nl-NL" dirty="0">
                <a:solidFill>
                  <a:schemeClr val="tx1"/>
                </a:solidFill>
              </a:rPr>
              <a:t>Februari 2</a:t>
            </a:r>
            <a:r>
              <a:rPr lang="nl-NL" dirty="0"/>
              <a:t>018 startsein bouw nieuw Schoonoord</a:t>
            </a:r>
          </a:p>
          <a:p>
            <a:r>
              <a:rPr lang="nl-NL" dirty="0"/>
              <a:t>Drie gebouwen met 53 appartementen en 300 m2 algemene ruimtes voor ontmoeting/recreatie, een restaurantfunctie, services, zorg en ondersteuning en faciliteiten voor ouderen en de buurt. </a:t>
            </a:r>
          </a:p>
          <a:p>
            <a:r>
              <a:rPr lang="nl-NL" dirty="0"/>
              <a:t>Gereed </a:t>
            </a:r>
            <a:r>
              <a:rPr lang="nl-NL" dirty="0">
                <a:solidFill>
                  <a:schemeClr val="tx1"/>
                </a:solidFill>
              </a:rPr>
              <a:t>1</a:t>
            </a:r>
            <a:r>
              <a:rPr lang="nl-NL" baseline="30000" dirty="0">
                <a:solidFill>
                  <a:schemeClr val="tx1"/>
                </a:solidFill>
              </a:rPr>
              <a:t>e</a:t>
            </a:r>
            <a:r>
              <a:rPr lang="nl-NL" dirty="0"/>
              <a:t> kwartaal 2019.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1119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1D748-8B94-47AE-92A2-E2944AC4B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bouw in volle gang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93F709A-CF77-42AA-A238-B070BDFE4D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45EDC-070E-6C47-A916-C625DCAA49C7}" type="slidenum">
              <a:rPr lang="nl-NL" smtClean="0"/>
              <a:t>6</a:t>
            </a:fld>
            <a:endParaRPr lang="nl-NL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D774D92B-5396-472E-8E21-B41DE110F2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36904"/>
            <a:ext cx="6041910" cy="4024344"/>
          </a:xfrm>
        </p:spPr>
      </p:pic>
    </p:spTree>
    <p:extLst>
      <p:ext uri="{BB962C8B-B14F-4D97-AF65-F5344CB8AC3E}">
        <p14:creationId xmlns:p14="http://schemas.microsoft.com/office/powerpoint/2010/main" val="1677736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7FF199A-C7E1-4AC7-BB51-51266F3CC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Hoofdrolspelers bouw Schoonoord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FF6D78D-9A7B-4DBD-806E-1016B869B1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639C0-EDDE-8F46-9616-DA4C65AA5E40}" type="slidenum">
              <a:rPr lang="nl-NL" smtClean="0"/>
              <a:t>7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92A28A61-17D8-4BDF-9BA7-5310E130D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Woningcorporatie Habion, specialist in ouderenhuisvesting</a:t>
            </a:r>
          </a:p>
          <a:p>
            <a:r>
              <a:rPr lang="nl-NL" dirty="0"/>
              <a:t>Partner zorginstelling Amaris </a:t>
            </a:r>
            <a:r>
              <a:rPr lang="nl-NL" dirty="0">
                <a:solidFill>
                  <a:schemeClr val="tx1"/>
                </a:solidFill>
              </a:rPr>
              <a:t>Zorggroep</a:t>
            </a:r>
          </a:p>
          <a:p>
            <a:r>
              <a:rPr lang="nl-NL" dirty="0"/>
              <a:t>Aannemer Slokker Bouw </a:t>
            </a:r>
            <a:r>
              <a:rPr lang="nl-NL" dirty="0">
                <a:solidFill>
                  <a:schemeClr val="tx1"/>
                </a:solidFill>
              </a:rPr>
              <a:t>Groep Breda</a:t>
            </a:r>
          </a:p>
          <a:p>
            <a:r>
              <a:rPr lang="nl-NL" dirty="0"/>
              <a:t>Installateur Scheer &amp; Foppen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1123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3122B8A-A6EB-4899-98BF-733079962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Switch naar </a:t>
            </a:r>
            <a:r>
              <a:rPr lang="nl-NL" dirty="0" err="1"/>
              <a:t>gasloos</a:t>
            </a:r>
            <a:r>
              <a:rPr lang="nl-NL" dirty="0"/>
              <a:t>: waarom?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0E2322E-7644-45BE-AA4C-AB33F9827B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639C0-EDDE-8F46-9616-DA4C65AA5E40}" type="slidenum">
              <a:rPr lang="nl-NL" smtClean="0"/>
              <a:t>8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AD13616E-F28D-41A0-BB3F-E6FCC5FC2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1124744"/>
            <a:ext cx="8262472" cy="4968552"/>
          </a:xfrm>
        </p:spPr>
        <p:txBody>
          <a:bodyPr>
            <a:normAutofit lnSpcReduction="10000"/>
          </a:bodyPr>
          <a:lstStyle/>
          <a:p>
            <a:r>
              <a:rPr lang="nl-NL" dirty="0"/>
              <a:t>Niet omdat het moet, maar omdat het kan </a:t>
            </a:r>
          </a:p>
          <a:p>
            <a:pPr marL="0" indent="0">
              <a:buNone/>
            </a:pPr>
            <a:r>
              <a:rPr lang="nl-NL" dirty="0"/>
              <a:t>   (er was geen verplichting)</a:t>
            </a:r>
          </a:p>
          <a:p>
            <a:r>
              <a:rPr lang="nl-NL" dirty="0"/>
              <a:t>Verantwoordelijkheid nemen naar toekomstige generaties (duurzaamheidsbeleid Habion)</a:t>
            </a:r>
          </a:p>
          <a:p>
            <a:r>
              <a:rPr lang="nl-NL" dirty="0"/>
              <a:t>Ombouw-Investering naar voren halen</a:t>
            </a:r>
          </a:p>
          <a:p>
            <a:r>
              <a:rPr lang="nl-NL" dirty="0"/>
              <a:t>Moment pakken: nu nog geen bewoners</a:t>
            </a:r>
          </a:p>
          <a:p>
            <a:r>
              <a:rPr lang="nl-NL" dirty="0"/>
              <a:t>Ervaring opdoen voor andere projecten</a:t>
            </a:r>
          </a:p>
          <a:p>
            <a:r>
              <a:rPr lang="nl-NL" dirty="0"/>
              <a:t>Gebruik inkeerregeling was extra stimulans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1022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9CE296-8C7B-42F9-A17C-1D9D24C44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Voorwaarden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95084A3-52E1-41E4-80CC-88936F6029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45EDC-070E-6C47-A916-C625DCAA49C7}" type="slidenum">
              <a:rPr lang="nl-NL" smtClean="0"/>
              <a:t>9</a:t>
            </a:fld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354D6C2-43CE-4AD3-805A-80443CD5F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Betrokken opdrachtgever en </a:t>
            </a:r>
            <a:r>
              <a:rPr lang="nl-NL" dirty="0">
                <a:solidFill>
                  <a:schemeClr val="tx1"/>
                </a:solidFill>
              </a:rPr>
              <a:t>partner</a:t>
            </a:r>
            <a:r>
              <a:rPr lang="nl-NL" dirty="0"/>
              <a:t> klant</a:t>
            </a:r>
          </a:p>
          <a:p>
            <a:r>
              <a:rPr lang="nl-NL" dirty="0"/>
              <a:t>Rendabele business case</a:t>
            </a:r>
          </a:p>
          <a:p>
            <a:r>
              <a:rPr lang="nl-NL" dirty="0"/>
              <a:t>Gemotiveerde medewerkers</a:t>
            </a:r>
          </a:p>
          <a:p>
            <a:r>
              <a:rPr lang="nl-NL" dirty="0"/>
              <a:t>Gezamenlijk ambities</a:t>
            </a:r>
          </a:p>
          <a:p>
            <a:r>
              <a:rPr lang="nl-NL" dirty="0"/>
              <a:t>Kennis van zaken</a:t>
            </a:r>
          </a:p>
          <a:p>
            <a:r>
              <a:rPr lang="nl-NL" dirty="0"/>
              <a:t>Inventiviteit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8745790"/>
      </p:ext>
    </p:extLst>
  </p:cSld>
  <p:clrMapOvr>
    <a:masterClrMapping/>
  </p:clrMapOvr>
</p:sld>
</file>

<file path=ppt/theme/theme1.xml><?xml version="1.0" encoding="utf-8"?>
<a:theme xmlns:a="http://schemas.openxmlformats.org/drawingml/2006/main" name="Titel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abion-Powerpoint-Template-UITGEBREID" id="{0941F4ED-BA6C-46BC-9A8F-4DB9B2354BF7}" vid="{3C445822-04A7-4E87-AA37-87903087269B}"/>
    </a:ext>
  </a:extLst>
</a:theme>
</file>

<file path=ppt/theme/theme2.xml><?xml version="1.0" encoding="utf-8"?>
<a:theme xmlns:a="http://schemas.openxmlformats.org/drawingml/2006/main" name="Basis">
  <a:themeElements>
    <a:clrScheme name="Habion">
      <a:dk1>
        <a:srgbClr val="18142E"/>
      </a:dk1>
      <a:lt1>
        <a:sysClr val="window" lastClr="FFFFFF"/>
      </a:lt1>
      <a:dk2>
        <a:srgbClr val="5EC5F3"/>
      </a:dk2>
      <a:lt2>
        <a:srgbClr val="EFEEE9"/>
      </a:lt2>
      <a:accent1>
        <a:srgbClr val="278CBB"/>
      </a:accent1>
      <a:accent2>
        <a:srgbClr val="00B1DB"/>
      </a:accent2>
      <a:accent3>
        <a:srgbClr val="57B87A"/>
      </a:accent3>
      <a:accent4>
        <a:srgbClr val="AACE26"/>
      </a:accent4>
      <a:accent5>
        <a:srgbClr val="E57A17"/>
      </a:accent5>
      <a:accent6>
        <a:srgbClr val="FDB610"/>
      </a:accent6>
      <a:hlink>
        <a:srgbClr val="278CBB"/>
      </a:hlink>
      <a:folHlink>
        <a:srgbClr val="DA2178"/>
      </a:folHlink>
    </a:clrScheme>
    <a:fontScheme name="Hab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abion-Powerpoint-Template-UITGEBREID" id="{0941F4ED-BA6C-46BC-9A8F-4DB9B2354BF7}" vid="{0431ACD2-9782-41B4-A925-44264B6D0C54}"/>
    </a:ext>
  </a:ext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8E798D54A7D3449DA862D92A4D7436" ma:contentTypeVersion="0" ma:contentTypeDescription="Een nieuw document maken." ma:contentTypeScope="" ma:versionID="c81e58477015a8092a56b9031dd7011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978a156f712f99d6452530788f7ffe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AA1461-A18F-404D-B9A9-5788A1F835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321D9D-EC5F-4FC7-B9D4-F169232379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C31E886-B3F3-4DFF-B236-46C85038AA8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Powerpoint-Template-UITGEBREID Habion</Template>
  <TotalTime>1212</TotalTime>
  <Words>414</Words>
  <Application>Microsoft Office PowerPoint</Application>
  <PresentationFormat>Diavoorstelling (4:3)</PresentationFormat>
  <Paragraphs>95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Times</vt:lpstr>
      <vt:lpstr>Titel slides</vt:lpstr>
      <vt:lpstr>Basis</vt:lpstr>
      <vt:lpstr>Habion</vt:lpstr>
      <vt:lpstr>Wie is Habion?</vt:lpstr>
      <vt:lpstr>PowerPoint-presentatie</vt:lpstr>
      <vt:lpstr>Schoonoord Baarn</vt:lpstr>
      <vt:lpstr>Enkele cijfers</vt:lpstr>
      <vt:lpstr>De bouw in volle gang</vt:lpstr>
      <vt:lpstr>Hoofdrolspelers bouw Schoonoord</vt:lpstr>
      <vt:lpstr>Switch naar gasloos: waarom?</vt:lpstr>
      <vt:lpstr>Voorwaarden</vt:lpstr>
      <vt:lpstr>Switch naar gasloos: hoe</vt:lpstr>
      <vt:lpstr>Wat moest er gebeuren?</vt:lpstr>
      <vt:lpstr>Switch naar gasloos: extra investeringen</vt:lpstr>
      <vt:lpstr>Geleerde lessen</vt:lpstr>
      <vt:lpstr>Tips &amp; Trics</vt:lpstr>
      <vt:lpstr>Extra zonnepanelen</vt:lpstr>
      <vt:lpstr>PowerPoint-presentatie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komt een titel</dc:title>
  <dc:subject/>
  <dc:creator>Dieke Peeters-Verhees</dc:creator>
  <cp:keywords/>
  <dc:description/>
  <cp:lastModifiedBy>Joost Maas</cp:lastModifiedBy>
  <cp:revision>112</cp:revision>
  <cp:lastPrinted>2019-01-29T16:09:00Z</cp:lastPrinted>
  <dcterms:created xsi:type="dcterms:W3CDTF">2018-09-17T08:04:42Z</dcterms:created>
  <dcterms:modified xsi:type="dcterms:W3CDTF">2019-01-30T08:40:54Z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0x0101001E8E798D54A7D3449DA862D92A4D7436</vt:lpwstr>
  </property>
</Properties>
</file>